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5C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dirty="0">
                <a:solidFill>
                  <a:srgbClr val="000000"/>
                </a:solidFill>
              </a:rPr>
              <a:t>☀️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10607040" y="45720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dirty="0">
                <a:solidFill>
                  <a:srgbClr val="000000"/>
                </a:solidFill>
              </a:rPr>
              <a:t>🌴</a:t>
            </a:r>
            <a:endParaRPr lang="en-US" sz="32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576072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dirty="0">
                <a:solidFill>
                  <a:srgbClr val="000000"/>
                </a:solidFill>
              </a:rPr>
              <a:t>❄️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10607040" y="576072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dirty="0">
                <a:solidFill>
                  <a:srgbClr val="000000"/>
                </a:solidFill>
              </a:rPr>
              <a:t>🏜️</a:t>
            </a:r>
            <a:endParaRPr lang="en-US" sz="3200" dirty="0"/>
          </a:p>
        </p:txBody>
      </p:sp>
      <p:sp>
        <p:nvSpPr>
          <p:cNvPr id="6" name="Text 4"/>
          <p:cNvSpPr txBox="1"/>
          <p:nvPr/>
        </p:nvSpPr>
        <p:spPr>
          <a:xfrm>
            <a:off x="1280160" y="512064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000000"/>
                </a:solidFill>
              </a:rPr>
              <a:t>🌊</a:t>
            </a:r>
            <a:endParaRPr lang="en-US" sz="2400" dirty="0"/>
          </a:p>
        </p:txBody>
      </p:sp>
      <p:sp>
        <p:nvSpPr>
          <p:cNvPr id="7" name="Text 5"/>
          <p:cNvSpPr txBox="1"/>
          <p:nvPr/>
        </p:nvSpPr>
        <p:spPr>
          <a:xfrm>
            <a:off x="10058400" y="1280160"/>
            <a:ext cx="914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dirty="0">
                <a:solidFill>
                  <a:srgbClr val="000000"/>
                </a:solidFill>
              </a:rPr>
              <a:t>🦁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4905756" y="1554480"/>
            <a:ext cx="2377440" cy="2377440"/>
          </a:xfrm>
          <a:prstGeom prst="ellipse">
            <a:avLst/>
          </a:prstGeom>
          <a:solidFill>
            <a:srgbClr val="FFFFFF">
              <a:alpha val="88000"/>
            </a:srgbClr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4905756" y="1554480"/>
            <a:ext cx="2377440" cy="2377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8000" dirty="0">
                <a:solidFill>
                  <a:srgbClr val="000000"/>
                </a:solidFill>
              </a:rPr>
              <a:t>🌍</a:t>
            </a:r>
            <a:endParaRPr lang="en-US" sz="8000" dirty="0"/>
          </a:p>
        </p:txBody>
      </p:sp>
      <p:sp>
        <p:nvSpPr>
          <p:cNvPr id="10" name="Text 8"/>
          <p:cNvSpPr txBox="1"/>
          <p:nvPr/>
        </p:nvSpPr>
        <p:spPr>
          <a:xfrm>
            <a:off x="914400" y="4206240"/>
            <a:ext cx="1036015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Éghajlati diagramok</a:t>
            </a:r>
            <a:endParaRPr lang="en-US" sz="4000" dirty="0"/>
          </a:p>
        </p:txBody>
      </p:sp>
      <p:sp>
        <p:nvSpPr>
          <p:cNvPr id="11" name="Text 9"/>
          <p:cNvSpPr txBox="1"/>
          <p:nvPr/>
        </p:nvSpPr>
        <p:spPr>
          <a:xfrm>
            <a:off x="914400" y="5074920"/>
            <a:ext cx="103601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D6ECE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Földrajz 7. — Éghajlati övezetek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D9622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8636" y="1371600"/>
            <a:ext cx="2011680" cy="201168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5088636" y="1371600"/>
            <a:ext cx="20116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600" dirty="0">
                <a:solidFill>
                  <a:srgbClr val="000000"/>
                </a:solidFill>
              </a:rPr>
              <a:t>🔥</a:t>
            </a:r>
            <a:endParaRPr lang="en-US" sz="6600" dirty="0"/>
          </a:p>
        </p:txBody>
      </p:sp>
      <p:sp>
        <p:nvSpPr>
          <p:cNvPr id="4" name="Text 2"/>
          <p:cNvSpPr txBox="1"/>
          <p:nvPr/>
        </p:nvSpPr>
        <p:spPr>
          <a:xfrm>
            <a:off x="914400" y="3749040"/>
            <a:ext cx="1036015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Forró övezet</a:t>
            </a:r>
            <a:endParaRPr lang="en-US" sz="3600" dirty="0"/>
          </a:p>
        </p:txBody>
      </p:sp>
      <p:sp>
        <p:nvSpPr>
          <p:cNvPr id="5" name="Text 3"/>
          <p:cNvSpPr txBox="1"/>
          <p:nvPr/>
        </p:nvSpPr>
        <p:spPr>
          <a:xfrm>
            <a:off x="914400" y="4526280"/>
            <a:ext cx="103601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Egyenlítői · Szavanna · Trópusi sivatagi éghajlat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0F7A4D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🌴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Egyenlítői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Forró övezet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Egész évben forró (25–28 °C) és nagyon csapadékos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Sűrű esőerdők, gyenge minőségű (laterit) talaj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Pl. Kongó- és Amazonas-medence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1247" y="1691640"/>
            <a:ext cx="4001338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E8A33D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🦁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Szavanna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Forró övezet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Két évszak: esős és száraz időszak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Fűs-fás táj, sok vadállattal — pl. Szudán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Veszély: túllegeltetés, elsivatagosodás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2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30398" y="1691640"/>
            <a:ext cx="4083037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C9562A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🐫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Trópusi sivatagi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Forró övezet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Nappal forróság, éjjel nagy lehűlés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Alig esik csapadék — pl. Szahara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oázisok az élet szigetei a homokban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3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02439" y="1691640"/>
            <a:ext cx="3938954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A7A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8636" y="1371600"/>
            <a:ext cx="2011680" cy="201168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5088636" y="1371600"/>
            <a:ext cx="20116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600" dirty="0">
                <a:solidFill>
                  <a:srgbClr val="000000"/>
                </a:solidFill>
              </a:rPr>
              <a:t>🍃</a:t>
            </a:r>
            <a:endParaRPr lang="en-US" sz="6600" dirty="0"/>
          </a:p>
        </p:txBody>
      </p:sp>
      <p:sp>
        <p:nvSpPr>
          <p:cNvPr id="4" name="Text 2"/>
          <p:cNvSpPr txBox="1"/>
          <p:nvPr/>
        </p:nvSpPr>
        <p:spPr>
          <a:xfrm>
            <a:off x="914400" y="3749040"/>
            <a:ext cx="1036015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Mérsékelt övezet</a:t>
            </a:r>
            <a:endParaRPr lang="en-US" sz="3600" dirty="0"/>
          </a:p>
        </p:txBody>
      </p:sp>
      <p:sp>
        <p:nvSpPr>
          <p:cNvPr id="5" name="Text 3"/>
          <p:cNvSpPr txBox="1"/>
          <p:nvPr/>
        </p:nvSpPr>
        <p:spPr>
          <a:xfrm>
            <a:off x="914400" y="4526280"/>
            <a:ext cx="103601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Mediterrán · Óceáni · Kontinentális · Sivatagi éghajlat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D98A2E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🍋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Mediterrán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Meleg mérsékelt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Forró, száraz nyár és enyhe, csapadékos tél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Keménylombú erdők, olajfa, szőlő, füge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Jellemző a Földközi-tenger partvidékén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4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60720" y="2122829"/>
            <a:ext cx="5422392" cy="29781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2E86AB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🌊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Óceáni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Valódi mérsékelt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Enyhe telek, bőséges, egyenletes csapadék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Lombhullató erdők jellemzik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Nyugat-Európa tipikus éghajlata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5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4978" y="1691640"/>
            <a:ext cx="4593876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3E7C59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🍂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Nedves kontinentális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Valódi mérsékelt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óceántól távolodva csökken a csapadék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Lombhullató erdők, barna erdőtalaj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Hidegebb tél, melegebb nyár, mint óceáni éghajlaton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6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58261" y="1691640"/>
            <a:ext cx="4627310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9C7A32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🌾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Száraz kontinentális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Valódi mérsékelt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Fás-füves puszták: sztyepp, préri, pampa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Erős kontinentális hatás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erdőket learatták — búza, kukorica, napraforgó terem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7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32220" y="1691640"/>
            <a:ext cx="4279392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B87A3D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🏜️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Mérsékelt övezeti sivatagi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Valódi mérsékelt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Kevés csapadék (&lt; 250 mm), nagy hőingás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Óceántól távol, hegyekkel körülzárt medencékben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Gazdálkodás: gyapot, rizs, vándorló állattenyésztés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8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9327" y="1691640"/>
            <a:ext cx="4505178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2B5F8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8636" y="1371600"/>
            <a:ext cx="2011680" cy="201168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5088636" y="1371600"/>
            <a:ext cx="20116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6600" dirty="0">
                <a:solidFill>
                  <a:srgbClr val="000000"/>
                </a:solidFill>
              </a:rPr>
              <a:t>❄️</a:t>
            </a:r>
            <a:endParaRPr lang="en-US" sz="6600" dirty="0"/>
          </a:p>
        </p:txBody>
      </p:sp>
      <p:sp>
        <p:nvSpPr>
          <p:cNvPr id="4" name="Text 2"/>
          <p:cNvSpPr txBox="1"/>
          <p:nvPr/>
        </p:nvSpPr>
        <p:spPr>
          <a:xfrm>
            <a:off x="914400" y="3749040"/>
            <a:ext cx="1036015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Hideg övezet</a:t>
            </a:r>
            <a:endParaRPr lang="en-US" sz="3600" dirty="0"/>
          </a:p>
        </p:txBody>
      </p:sp>
      <p:sp>
        <p:nvSpPr>
          <p:cNvPr id="5" name="Text 3"/>
          <p:cNvSpPr txBox="1"/>
          <p:nvPr/>
        </p:nvSpPr>
        <p:spPr>
          <a:xfrm>
            <a:off x="914400" y="4526280"/>
            <a:ext cx="103601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Tajga · Tundra · Állandóan fagyos éghajlat</a:t>
            </a:r>
            <a:endParaRPr lang="en-US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1F5C4E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🌲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Tajga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Hideg mérsékelt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Hosszú, hideg tél és rövid, hűvös nyár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Végtelen tűlevelű erdők, savanyú (podzol) talaj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Erdőgazdálkodás, vadászat, prémes állatok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9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3306" y="1691640"/>
            <a:ext cx="4157221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4A90C4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🦌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Tundra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Sarkköri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Két évszak: rövid, hűvös nyár és hosszú, hideg tél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talaj nyáron felenged, mocsarassá válik a táj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Az inuitok és a számik otthona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10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366" y="1691640"/>
            <a:ext cx="4721100" cy="38404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754880" cy="6858000"/>
          </a:xfrm>
          <a:prstGeom prst="rect">
            <a:avLst/>
          </a:prstGeom>
          <a:solidFill>
            <a:srgbClr val="1B3A5C"/>
          </a:solidFill>
          <a:ln/>
        </p:spPr>
      </p:sp>
      <p:sp>
        <p:nvSpPr>
          <p:cNvPr id="3" name="Shape 1"/>
          <p:cNvSpPr/>
          <p:nvPr/>
        </p:nvSpPr>
        <p:spPr>
          <a:xfrm>
            <a:off x="640080" y="640080"/>
            <a:ext cx="1371600" cy="1371600"/>
          </a:xfrm>
          <a:prstGeom prst="ellipse">
            <a:avLst/>
          </a:prstGeom>
          <a:solidFill>
            <a:srgbClr val="FFFFFF">
              <a:alpha val="8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40080" y="640080"/>
            <a:ext cx="1371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dirty="0">
                <a:solidFill>
                  <a:srgbClr val="000000"/>
                </a:solidFill>
              </a:rPr>
              <a:t>🧊</a:t>
            </a:r>
            <a:endParaRPr lang="en-US" sz="44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2148840"/>
            <a:ext cx="384048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Állandóan fagyos éghajlat</a:t>
            </a:r>
            <a:endParaRPr lang="en-US" sz="28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611880"/>
            <a:ext cx="3840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Sarkvidéki öv</a:t>
            </a:r>
            <a:endParaRPr lang="en-US" sz="15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160520"/>
            <a:ext cx="3840480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Egyetlen évszak: a tél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Vastag jégtakaró borítja egész évben</a:t>
            </a:r>
            <a:endParaRPr lang="en-US" sz="1450" dirty="0"/>
          </a:p>
          <a:p>
            <a:pPr marL="228600" indent="-228600">
              <a:lnSpc>
                <a:spcPct val="125000"/>
              </a:lnSpc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Csak kutatóállomások találhatók itt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303520" y="914400"/>
            <a:ext cx="6336792" cy="5029200"/>
          </a:xfrm>
          <a:prstGeom prst="roundRect">
            <a:avLst>
              <a:gd name="adj" fmla="val 2182"/>
            </a:avLst>
          </a:prstGeom>
          <a:solidFill>
            <a:srgbClr val="F7FBFB"/>
          </a:solidFill>
          <a:ln w="12700">
            <a:solidFill>
              <a:srgbClr val="E0E8E8"/>
            </a:solidFill>
            <a:prstDash val="solid"/>
          </a:ln>
          <a:effectLst>
            <a:outerShdw sx="100000" sy="100000" kx="0" ky="0" algn="bl" rotWithShape="0" blurRad="127000" dist="38100" dir="5400000">
              <a:srgbClr val="0F5C66">
                <a:alpha val="18000"/>
              </a:srgbClr>
            </a:outerShdw>
          </a:effectLst>
        </p:spPr>
      </p:sp>
      <p:sp>
        <p:nvSpPr>
          <p:cNvPr id="9" name="Text 7"/>
          <p:cNvSpPr txBox="1"/>
          <p:nvPr/>
        </p:nvSpPr>
        <p:spPr>
          <a:xfrm>
            <a:off x="5303520" y="1143000"/>
            <a:ext cx="63367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B6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📊 Éghajlati diagram</a:t>
            </a:r>
            <a:endParaRPr lang="en-US" sz="1300" dirty="0"/>
          </a:p>
        </p:txBody>
      </p:sp>
      <p:pic>
        <p:nvPicPr>
          <p:cNvPr id="10" name="Image 0" descr="/home/claude/clima_media/image1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91606" y="1691640"/>
            <a:ext cx="4960620" cy="38404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2026-09-17T15:45:35Z</dcterms:created>
  <dcterms:modified xsi:type="dcterms:W3CDTF">2026-09-17T15:45:35Z</dcterms:modified>
</cp:coreProperties>
</file>